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47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80" r:id="rId14"/>
    <p:sldId id="281" r:id="rId15"/>
    <p:sldId id="282" r:id="rId16"/>
    <p:sldId id="257" r:id="rId17"/>
    <p:sldId id="301" r:id="rId18"/>
    <p:sldId id="275" r:id="rId19"/>
    <p:sldId id="278" r:id="rId20"/>
    <p:sldId id="276" r:id="rId21"/>
    <p:sldId id="258" r:id="rId22"/>
    <p:sldId id="259" r:id="rId23"/>
    <p:sldId id="260" r:id="rId24"/>
    <p:sldId id="294" r:id="rId25"/>
    <p:sldId id="296" r:id="rId26"/>
    <p:sldId id="261" r:id="rId27"/>
    <p:sldId id="262" r:id="rId28"/>
    <p:sldId id="264" r:id="rId29"/>
    <p:sldId id="265" r:id="rId30"/>
    <p:sldId id="299" r:id="rId31"/>
    <p:sldId id="309" r:id="rId32"/>
    <p:sldId id="266" r:id="rId33"/>
    <p:sldId id="308" r:id="rId34"/>
    <p:sldId id="307" r:id="rId35"/>
    <p:sldId id="267" r:id="rId36"/>
    <p:sldId id="300" r:id="rId37"/>
    <p:sldId id="268" r:id="rId38"/>
    <p:sldId id="310" r:id="rId39"/>
    <p:sldId id="269" r:id="rId40"/>
    <p:sldId id="270" r:id="rId41"/>
    <p:sldId id="271" r:id="rId42"/>
    <p:sldId id="291" r:id="rId43"/>
    <p:sldId id="292" r:id="rId44"/>
    <p:sldId id="290" r:id="rId45"/>
    <p:sldId id="27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8561" autoAdjust="0"/>
  </p:normalViewPr>
  <p:slideViewPr>
    <p:cSldViewPr snapToGrid="0">
      <p:cViewPr varScale="1">
        <p:scale>
          <a:sx n="64" d="100"/>
          <a:sy n="64" d="100"/>
        </p:scale>
        <p:origin x="15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30/5/2017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www.alibaba.com/product-detail/Motion-sensor-nRF52832-beacon-ble_60410946591.html?spm=a2700.7724838.0.0.Gfk9YD&amp;s=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uino.com/Puck.j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6174" y="133012"/>
            <a:ext cx="6858000" cy="2387600"/>
          </a:xfrm>
        </p:spPr>
        <p:txBody>
          <a:bodyPr>
            <a:normAutofit/>
          </a:bodyPr>
          <a:lstStyle/>
          <a:p>
            <a:r>
              <a:rPr lang="en-SG" sz="6000" dirty="0"/>
              <a:t>Internet of Things </a:t>
            </a:r>
            <a:br>
              <a:rPr lang="en-SG" sz="6000" dirty="0"/>
            </a:br>
            <a:r>
              <a:rPr lang="en-SG" sz="6000" dirty="0"/>
              <a:t>&amp; Puck.js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9872" y="5730642"/>
            <a:ext cx="2994285" cy="505267"/>
          </a:xfrm>
        </p:spPr>
        <p:txBody>
          <a:bodyPr/>
          <a:lstStyle/>
          <a:p>
            <a:r>
              <a:rPr lang="en-SG" dirty="0"/>
              <a:t>Innovation Office | </a:t>
            </a:r>
            <a:r>
              <a:rPr lang="en-US" dirty="0"/>
              <a:t>May 2017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8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534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Making “dumb” devices “smart”</a:t>
            </a:r>
          </a:p>
          <a:p>
            <a:pPr lvl="1"/>
            <a:r>
              <a:rPr lang="en-US" sz="2600" dirty="0"/>
              <a:t>embed with sensors, software, network connectivity to enable collection and exchanging of data</a:t>
            </a:r>
          </a:p>
          <a:p>
            <a:r>
              <a:rPr lang="en-US" sz="2600" dirty="0"/>
              <a:t>Integration of physical world into virtual world</a:t>
            </a:r>
          </a:p>
        </p:txBody>
      </p:sp>
      <p:pic>
        <p:nvPicPr>
          <p:cNvPr id="1026" name="Picture 2" descr="mage result for i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015542"/>
            <a:ext cx="3026535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mart sh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2" y="3121477"/>
            <a:ext cx="299762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6596" y="4736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shoes</a:t>
            </a:r>
            <a:endParaRPr lang="en-SG" dirty="0"/>
          </a:p>
        </p:txBody>
      </p:sp>
      <p:pic>
        <p:nvPicPr>
          <p:cNvPr id="6148" name="Picture 4" descr="Image result for smart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3" y="3121477"/>
            <a:ext cx="2380865" cy="16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2536" y="4759284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bike</a:t>
            </a:r>
            <a:endParaRPr lang="en-SG" dirty="0"/>
          </a:p>
        </p:txBody>
      </p:sp>
      <p:pic>
        <p:nvPicPr>
          <p:cNvPr id="6150" name="Picture 6" descr="Image result for smart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9" y="5106143"/>
            <a:ext cx="2144929" cy="14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4123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</a:t>
            </a:r>
            <a:endParaRPr lang="en-SG" dirty="0"/>
          </a:p>
        </p:txBody>
      </p:sp>
      <p:pic>
        <p:nvPicPr>
          <p:cNvPr id="6152" name="Picture 8" descr="Image result for smart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44" y="5201917"/>
            <a:ext cx="3003925" cy="12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4865" y="6438422"/>
            <a:ext cx="119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pets</a:t>
            </a:r>
            <a:endParaRPr lang="en-S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Disruption: Internet of Things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76202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60" y="127098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Home automation</a:t>
            </a:r>
          </a:p>
          <a:p>
            <a:pPr lvl="1"/>
            <a:r>
              <a:rPr lang="en-US" sz="2400" dirty="0"/>
              <a:t>e.g.: Smart light bulbs</a:t>
            </a:r>
          </a:p>
          <a:p>
            <a:r>
              <a:rPr lang="en-US" sz="2600" dirty="0"/>
              <a:t>Healthcare</a:t>
            </a:r>
          </a:p>
          <a:p>
            <a:pPr lvl="1"/>
            <a:r>
              <a:rPr lang="en-US" sz="2400" dirty="0"/>
              <a:t>e.g.: </a:t>
            </a:r>
            <a:r>
              <a:rPr lang="en-US" sz="2400" dirty="0" err="1"/>
              <a:t>Fitbit</a:t>
            </a:r>
            <a:r>
              <a:rPr lang="en-US" sz="2400" dirty="0"/>
              <a:t> activity trackers</a:t>
            </a:r>
          </a:p>
          <a:p>
            <a:r>
              <a:rPr lang="en-US" sz="2600" dirty="0"/>
              <a:t>Facilities management</a:t>
            </a:r>
          </a:p>
          <a:p>
            <a:pPr lvl="1"/>
            <a:r>
              <a:rPr lang="en-US" sz="2400" dirty="0"/>
              <a:t>e.g.: Sensing temperature, humidity of environment</a:t>
            </a:r>
          </a:p>
        </p:txBody>
      </p:sp>
      <p:pic>
        <p:nvPicPr>
          <p:cNvPr id="2050" name="Picture 2" descr="mage result for iot home auto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" y="4641004"/>
            <a:ext cx="2601532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iot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37" y="4641004"/>
            <a:ext cx="2269675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iot facilities manag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7" y="4545865"/>
            <a:ext cx="2799228" cy="14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Industries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130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1" y="130096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Receiving real-time information</a:t>
            </a:r>
          </a:p>
          <a:p>
            <a:r>
              <a:rPr lang="en-US" sz="2600" dirty="0"/>
              <a:t>Data analytics</a:t>
            </a:r>
          </a:p>
          <a:p>
            <a:r>
              <a:rPr lang="en-US" sz="2600" dirty="0"/>
              <a:t>Save time and resources by automation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Benefits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2753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Able to communicate with another device, preferably using Bluetooth 5 with improved connectivity</a:t>
            </a:r>
          </a:p>
          <a:p>
            <a:r>
              <a:rPr lang="en-US" sz="2600" dirty="0"/>
              <a:t>Heterogeneity: Able to interact with other devices or service platforms through different network</a:t>
            </a:r>
          </a:p>
          <a:p>
            <a:r>
              <a:rPr lang="en-US" sz="2600" dirty="0"/>
              <a:t>Durability: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making </a:t>
            </a:r>
            <a:r>
              <a:rPr lang="en-US" sz="2600" dirty="0" err="1"/>
              <a:t>IoT</a:t>
            </a:r>
            <a:r>
              <a:rPr lang="en-US" sz="2600" dirty="0"/>
              <a:t> scalable, no need to worry about range of Bluetooth</a:t>
            </a:r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93" y="1322043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Up to 2x bandwidth with low energy </a:t>
            </a:r>
          </a:p>
          <a:p>
            <a:pPr lvl="1"/>
            <a:r>
              <a:rPr lang="en-US" sz="2600" dirty="0"/>
              <a:t>From 1Mbps to 2Mbps</a:t>
            </a:r>
          </a:p>
          <a:p>
            <a:r>
              <a:rPr lang="en-US" sz="2600" dirty="0"/>
              <a:t>Up to 4x range with low energy </a:t>
            </a:r>
          </a:p>
          <a:p>
            <a:pPr lvl="1"/>
            <a:r>
              <a:rPr lang="en-US" sz="2600" dirty="0"/>
              <a:t>From ~80m to ~200m</a:t>
            </a:r>
          </a:p>
          <a:p>
            <a:r>
              <a:rPr lang="en-US" sz="2600" dirty="0"/>
              <a:t>Up to 8x broadcasting message capacity</a:t>
            </a:r>
          </a:p>
          <a:p>
            <a:pPr lvl="1"/>
            <a:r>
              <a:rPr lang="en-US" sz="2600" dirty="0"/>
              <a:t>From 31 bytes to 255 bytes</a:t>
            </a:r>
          </a:p>
          <a:p>
            <a:r>
              <a:rPr lang="en-US" sz="2600" dirty="0"/>
              <a:t>Interoperability improvement: communication between compatible profiles</a:t>
            </a:r>
          </a:p>
          <a:p>
            <a:r>
              <a:rPr lang="en-US" sz="2600" dirty="0"/>
              <a:t>Backwards compatible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 VS Bluetooth 4.2</a:t>
            </a:r>
          </a:p>
        </p:txBody>
      </p:sp>
    </p:spTree>
    <p:extLst>
      <p:ext uri="{BB962C8B-B14F-4D97-AF65-F5344CB8AC3E}">
        <p14:creationId xmlns:p14="http://schemas.microsoft.com/office/powerpoint/2010/main" val="101711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Introduction to Disruptive Innovation</a:t>
            </a:r>
          </a:p>
          <a:p>
            <a:r>
              <a:rPr lang="en-US" sz="2600" dirty="0"/>
              <a:t>Internet-of-Things 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r>
              <a:rPr lang="en-US" sz="2600" dirty="0"/>
              <a:t>Puck.js</a:t>
            </a:r>
          </a:p>
          <a:p>
            <a:r>
              <a:rPr lang="en-US" sz="2600" dirty="0"/>
              <a:t>Hands on </a:t>
            </a:r>
            <a:endParaRPr lang="en-SG" sz="2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235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8" y="1643805"/>
            <a:ext cx="4937456" cy="386010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106473" y="1201178"/>
            <a:ext cx="403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Sustaining Innovation. 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These focus on growing existing technologies by enhancing their performance, mostly through extended functionality or increased capacity.</a:t>
            </a:r>
            <a:endParaRPr lang="en-SG" sz="2000" dirty="0"/>
          </a:p>
        </p:txBody>
      </p:sp>
      <p:sp>
        <p:nvSpPr>
          <p:cNvPr id="63" name="Rectangle 62"/>
          <p:cNvSpPr/>
          <p:nvPr/>
        </p:nvSpPr>
        <p:spPr>
          <a:xfrm>
            <a:off x="5080683" y="3618119"/>
            <a:ext cx="386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Disruptive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Innovation.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 These change the landscape of an entire industry, or spark a new one altogether, because they solve a problem in an entirely new way or for an entirely new group of people.</a:t>
            </a:r>
            <a:endParaRPr lang="en-SG" sz="2000" dirty="0"/>
          </a:p>
        </p:txBody>
      </p:sp>
      <p:sp>
        <p:nvSpPr>
          <p:cNvPr id="65" name="Rectangle 64"/>
          <p:cNvSpPr/>
          <p:nvPr/>
        </p:nvSpPr>
        <p:spPr>
          <a:xfrm>
            <a:off x="2283957" y="644403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solidFill>
                  <a:srgbClr val="222222"/>
                </a:solidFill>
                <a:latin typeface="arial" panose="020B0604020202020204" pitchFamily="34" charset="0"/>
              </a:rPr>
              <a:t>Clayton Christensen</a:t>
            </a:r>
            <a:endParaRPr lang="en-SG" sz="1600" dirty="0"/>
          </a:p>
        </p:txBody>
      </p:sp>
      <p:pic>
        <p:nvPicPr>
          <p:cNvPr id="66" name="Picture 2" descr="Image result for Clayton Christens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" y="5503910"/>
            <a:ext cx="1814333" cy="12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8863" y="3194319"/>
            <a:ext cx="456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VS</a:t>
            </a:r>
            <a:endParaRPr lang="en-SG" sz="2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Theory of Disruptive Innovation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91069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BLE 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500" dirty="0"/>
              <a:t>Use case:</a:t>
            </a:r>
          </a:p>
          <a:p>
            <a:r>
              <a:rPr lang="en-MY" sz="2500" dirty="0"/>
              <a:t>Puck broadcast sensor data </a:t>
            </a:r>
          </a:p>
          <a:p>
            <a:r>
              <a:rPr lang="en-MY" sz="2500" dirty="0"/>
              <a:t>Sensor data read by nearby Pucks and rebroadcasted</a:t>
            </a:r>
          </a:p>
          <a:p>
            <a:r>
              <a:rPr lang="en-MY" sz="2500" dirty="0"/>
              <a:t>Extend range + Ensure data gets to the intended recipient (e.g. a gateway)</a:t>
            </a:r>
          </a:p>
        </p:txBody>
      </p:sp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  <p:sp>
        <p:nvSpPr>
          <p:cNvPr id="11" name="Action Button: Blank 10">
            <a:hlinkClick r:id="" action="ppaction://noaction" highlightClick="1"/>
          </p:cNvPr>
          <p:cNvSpPr/>
          <p:nvPr/>
        </p:nvSpPr>
        <p:spPr>
          <a:xfrm>
            <a:off x="7572532" y="1156741"/>
            <a:ext cx="1409077" cy="29730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16906" y="1001747"/>
            <a:ext cx="6687841" cy="5121999"/>
            <a:chOff x="1447806" y="1429846"/>
            <a:chExt cx="6171114" cy="4726255"/>
          </a:xfrm>
        </p:grpSpPr>
        <p:grpSp>
          <p:nvGrpSpPr>
            <p:cNvPr id="6" name="Group 5"/>
            <p:cNvGrpSpPr/>
            <p:nvPr/>
          </p:nvGrpSpPr>
          <p:grpSpPr>
            <a:xfrm>
              <a:off x="1447806" y="1429846"/>
              <a:ext cx="6171114" cy="4614763"/>
              <a:chOff x="1588677" y="1416967"/>
              <a:chExt cx="6171114" cy="4614763"/>
            </a:xfrm>
          </p:grpSpPr>
          <p:pic>
            <p:nvPicPr>
              <p:cNvPr id="4100" name="Picture 4" descr="Image result for disrupted industrie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677" y="1416967"/>
                <a:ext cx="6171114" cy="4614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258355" y="3219718"/>
                <a:ext cx="2820473" cy="1017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79730" y="3462738"/>
                <a:ext cx="197772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Who’s next?</a:t>
                </a:r>
                <a:endParaRPr lang="en-SG" sz="2800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71223" y="5705341"/>
              <a:ext cx="1236371" cy="45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Disrupted Industries</a:t>
            </a:r>
          </a:p>
        </p:txBody>
      </p:sp>
    </p:spTree>
    <p:extLst>
      <p:ext uri="{BB962C8B-B14F-4D97-AF65-F5344CB8AC3E}">
        <p14:creationId xmlns:p14="http://schemas.microsoft.com/office/powerpoint/2010/main" val="112941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7" y="1435856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Tech literacy</a:t>
            </a:r>
          </a:p>
          <a:p>
            <a:r>
              <a:rPr lang="en-US" sz="2600" dirty="0"/>
              <a:t>Low/no barriers to entry </a:t>
            </a:r>
          </a:p>
          <a:p>
            <a:r>
              <a:rPr lang="en-US" sz="2600" dirty="0"/>
              <a:t>Low manufacturing cost</a:t>
            </a:r>
          </a:p>
          <a:p>
            <a:r>
              <a:rPr lang="en-US" sz="2600" dirty="0"/>
              <a:t>Venture funding in hopes of unicorns </a:t>
            </a:r>
            <a:br>
              <a:rPr lang="en-US" sz="2600" dirty="0"/>
            </a:br>
            <a:r>
              <a:rPr lang="en-US" sz="2600" dirty="0"/>
              <a:t>($1B startups)</a:t>
            </a:r>
            <a:endParaRPr lang="en-SG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" y="3986205"/>
            <a:ext cx="4332466" cy="12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8" y="5432871"/>
            <a:ext cx="4584879" cy="1071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76" y="1466161"/>
            <a:ext cx="3335939" cy="2299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6929"/>
          <a:stretch/>
        </p:blipFill>
        <p:spPr>
          <a:xfrm>
            <a:off x="5390802" y="3986205"/>
            <a:ext cx="3568485" cy="275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are industries disrupted so quickly?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771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PNG An Incumbents gui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255"/>
          <a:stretch/>
        </p:blipFill>
        <p:spPr bwMode="auto">
          <a:xfrm>
            <a:off x="780298" y="1019931"/>
            <a:ext cx="5137053" cy="51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9866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200" dirty="0"/>
              <a:t>http://www.mckinsey.com/business-functions/strategy-and-corporate-finance/our-insights/an-incumbents-guide-to-digital-disruption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 incumbent’s journey of disruption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64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599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Think like a disruptor, act like a startup (PwC)</a:t>
            </a:r>
          </a:p>
          <a:p>
            <a:r>
              <a:rPr lang="en-US" sz="2600" dirty="0"/>
              <a:t>Embrace change (McKinsey)</a:t>
            </a:r>
          </a:p>
          <a:p>
            <a:r>
              <a:rPr lang="en-US" sz="2600" dirty="0"/>
              <a:t>Think MVP: Iterate quickly (Peter Thiel)</a:t>
            </a:r>
          </a:p>
          <a:p>
            <a:endParaRPr lang="en-SG" sz="2600" dirty="0"/>
          </a:p>
        </p:txBody>
      </p:sp>
      <p:pic>
        <p:nvPicPr>
          <p:cNvPr id="10254" name="Picture 14" descr="Image result for a small team of a+ players can run circles around a giant team of b and c play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" y="2809924"/>
            <a:ext cx="6165322" cy="29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can we do?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0716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1" y="1071447"/>
            <a:ext cx="5728289" cy="4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Think MVP: Minimum Viable Product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3456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21" y="1379094"/>
            <a:ext cx="7886700" cy="4153291"/>
          </a:xfrm>
        </p:spPr>
        <p:txBody>
          <a:bodyPr/>
          <a:lstStyle/>
          <a:p>
            <a:r>
              <a:rPr lang="en-US" sz="2600" dirty="0"/>
              <a:t>Think like a disruptor </a:t>
            </a:r>
          </a:p>
          <a:p>
            <a:r>
              <a:rPr lang="en-US" sz="2600" dirty="0"/>
              <a:t>Think MVPs (Minimum Viable Product) </a:t>
            </a:r>
          </a:p>
          <a:p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Learning Outcomes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1178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2606</TotalTime>
  <Words>2012</Words>
  <Application>Microsoft Office PowerPoint</Application>
  <PresentationFormat>On-screen Show (4:3)</PresentationFormat>
  <Paragraphs>311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</vt:lpstr>
      <vt:lpstr>Calibri</vt:lpstr>
      <vt:lpstr>Calibri Light</vt:lpstr>
      <vt:lpstr>Consolas</vt:lpstr>
      <vt:lpstr>Mangal</vt:lpstr>
      <vt:lpstr>Wingdings</vt:lpstr>
      <vt:lpstr>Office Theme</vt:lpstr>
      <vt:lpstr>Internet of Things  &amp; Puck.js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Tee Ting Yi</cp:lastModifiedBy>
  <cp:revision>70</cp:revision>
  <dcterms:created xsi:type="dcterms:W3CDTF">2017-04-21T01:48:17Z</dcterms:created>
  <dcterms:modified xsi:type="dcterms:W3CDTF">2017-05-30T07:14:55Z</dcterms:modified>
</cp:coreProperties>
</file>